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056be0f3e2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3056be0f3e2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3056be0f3e2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3056be0f3e2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3056be0f3e2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3056be0f3e2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3056be0f3e2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3056be0f3e2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3056be0f3e2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3056be0f3e2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3056be0f3e2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3056be0f3e2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3056be0f3e2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3056be0f3e2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3056be0f3e2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3056be0f3e2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058cb39022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058cb39022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05473b1b65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05473b1b65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056be0f3e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056be0f3e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056be0f3e2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056be0f3e2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056be0f3e2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056be0f3e2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056be0f3e2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056be0f3e2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056be0f3e2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056be0f3e2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3056be0f3e2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3056be0f3e2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s://ira.asee.org/profiles-of-engineering-and-engineering-technology-instructions/research%20expenditure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hyperlink" Target="mailto:data@asee.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ira.asee.org/profiles-of-engineering-and-engineering-technology-instruction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ira.asee.org/profiles-of-engineering-and-engineering-technology-instructions/research%20expenditures/" TargetMode="External"/><Relationship Id="rId4" Type="http://schemas.openxmlformats.org/officeDocument/2006/relationships/hyperlink" Target="https://ira.asee.org/profiles-of-engineering-and-engineering-technology-instructions/research%20expenditures/"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ira.asee.org/profiles-of-engineering-and-engineering-technology-instructions/"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Profiles of Engineering &amp; Engineering Technology, 2025</a:t>
            </a:r>
            <a:endParaRPr/>
          </a:p>
        </p:txBody>
      </p:sp>
      <p:pic>
        <p:nvPicPr>
          <p:cNvPr id="55" name="Google Shape;55;p13"/>
          <p:cNvPicPr preferRelativeResize="0"/>
          <p:nvPr/>
        </p:nvPicPr>
        <p:blipFill>
          <a:blip r:embed="rId3">
            <a:alphaModFix/>
          </a:blip>
          <a:stretch>
            <a:fillRect/>
          </a:stretch>
        </p:blipFill>
        <p:spPr>
          <a:xfrm>
            <a:off x="2352675" y="4046325"/>
            <a:ext cx="4438650" cy="9048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Where to go on your campus for information</a:t>
            </a:r>
            <a:endParaRPr/>
          </a:p>
        </p:txBody>
      </p:sp>
      <p:sp>
        <p:nvSpPr>
          <p:cNvPr id="108" name="Google Shape;108;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Enrollment/Degrees Awarded: Institutional Research </a:t>
            </a:r>
            <a:endParaRPr/>
          </a:p>
          <a:p>
            <a:pPr indent="0" lvl="0" marL="0" rtl="0" algn="l">
              <a:spcBef>
                <a:spcPts val="1200"/>
              </a:spcBef>
              <a:spcAft>
                <a:spcPts val="0"/>
              </a:spcAft>
              <a:buNone/>
            </a:pPr>
            <a:r>
              <a:rPr lang="en"/>
              <a:t>TT Faculty/Personnel Data: IR or HR</a:t>
            </a:r>
            <a:endParaRPr/>
          </a:p>
          <a:p>
            <a:pPr indent="0" lvl="0" marL="0" rtl="0" algn="l">
              <a:spcBef>
                <a:spcPts val="1200"/>
              </a:spcBef>
              <a:spcAft>
                <a:spcPts val="0"/>
              </a:spcAft>
              <a:buNone/>
            </a:pPr>
            <a:r>
              <a:rPr lang="en"/>
              <a:t>Research Expenditures: Business or Finance Office</a:t>
            </a:r>
            <a:endParaRPr/>
          </a:p>
          <a:p>
            <a:pPr indent="-342900" lvl="0" marL="457200" rtl="0" algn="l">
              <a:spcBef>
                <a:spcPts val="1200"/>
              </a:spcBef>
              <a:spcAft>
                <a:spcPts val="0"/>
              </a:spcAft>
              <a:buSzPts val="1800"/>
              <a:buChar char="-"/>
            </a:pPr>
            <a:r>
              <a:rPr lang="en"/>
              <a:t>If you participate in graduate USNWR, these are verified in mid-to-late January. </a:t>
            </a:r>
            <a:r>
              <a:rPr lang="en" u="sng">
                <a:solidFill>
                  <a:schemeClr val="hlink"/>
                </a:solidFill>
                <a:hlinkClick r:id="rId3"/>
              </a:rPr>
              <a:t>https://ira.asee.org/profiles-of-engineering-and-engineering-technology-instructions/research%20expenditures/</a:t>
            </a:r>
            <a:r>
              <a:rPr lang="en"/>
              <a:t>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Some Common Questions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Research expenditures</a:t>
            </a:r>
            <a:endParaRPr/>
          </a:p>
        </p:txBody>
      </p:sp>
      <p:sp>
        <p:nvSpPr>
          <p:cNvPr id="119" name="Google Shape;119;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1200"/>
              </a:spcBef>
              <a:spcAft>
                <a:spcPts val="0"/>
              </a:spcAft>
              <a:buClr>
                <a:schemeClr val="dk1"/>
              </a:buClr>
              <a:buSzPts val="1100"/>
              <a:buFont typeface="Arial"/>
              <a:buNone/>
            </a:pPr>
            <a:r>
              <a:rPr b="1" lang="en" sz="1100">
                <a:solidFill>
                  <a:schemeClr val="dk1"/>
                </a:solidFill>
              </a:rPr>
              <a:t>ASEE Engineering Research Expenditures: Dos and Don’ts (guidance approved in 2012 by ASEE Engineering Deans Council)</a:t>
            </a:r>
            <a:br>
              <a:rPr b="1" lang="en" sz="1100">
                <a:solidFill>
                  <a:schemeClr val="dk1"/>
                </a:solidFill>
              </a:rPr>
            </a:br>
            <a:endParaRPr b="1" sz="1100">
              <a:solidFill>
                <a:schemeClr val="dk1"/>
              </a:solidFill>
            </a:endParaRPr>
          </a:p>
          <a:p>
            <a:pPr indent="0" lvl="0" marL="0" rtl="0" algn="l">
              <a:spcBef>
                <a:spcPts val="1200"/>
              </a:spcBef>
              <a:spcAft>
                <a:spcPts val="0"/>
              </a:spcAft>
              <a:buClr>
                <a:schemeClr val="dk1"/>
              </a:buClr>
              <a:buSzPts val="1100"/>
              <a:buFont typeface="Arial"/>
              <a:buNone/>
            </a:pPr>
            <a:r>
              <a:rPr lang="en" sz="1100" u="sng">
                <a:solidFill>
                  <a:schemeClr val="dk1"/>
                </a:solidFill>
              </a:rPr>
              <a:t>Do not count</a:t>
            </a:r>
            <a:r>
              <a:rPr lang="en" sz="1100">
                <a:solidFill>
                  <a:schemeClr val="dk1"/>
                </a:solidFill>
              </a:rPr>
              <a:t>. . . .</a:t>
            </a:r>
            <a:endParaRPr sz="1100">
              <a:solidFill>
                <a:schemeClr val="dk1"/>
              </a:solidFill>
            </a:endParaRPr>
          </a:p>
          <a:p>
            <a:pPr indent="0" lvl="0" marL="0" rtl="0" algn="l">
              <a:spcBef>
                <a:spcPts val="1200"/>
              </a:spcBef>
              <a:spcAft>
                <a:spcPts val="0"/>
              </a:spcAft>
              <a:buClr>
                <a:schemeClr val="dk1"/>
              </a:buClr>
              <a:buSzPts val="1100"/>
              <a:buFont typeface="Arial"/>
              <a:buNone/>
            </a:pPr>
            <a:r>
              <a:rPr lang="en" sz="1100">
                <a:solidFill>
                  <a:schemeClr val="dk1"/>
                </a:solidFill>
              </a:rPr>
              <a:t>. . . research expenditures for a lab/center solely because a faculty member is the lab/center director. Only externally-funded research that is expended directly by personnel and their work for the research mission of the school of engineering should be included.</a:t>
            </a:r>
            <a:endParaRPr sz="1100">
              <a:solidFill>
                <a:schemeClr val="dk1"/>
              </a:solidFill>
            </a:endParaRPr>
          </a:p>
          <a:p>
            <a:pPr indent="0" lvl="0" marL="0" rtl="0" algn="l">
              <a:spcBef>
                <a:spcPts val="1200"/>
              </a:spcBef>
              <a:spcAft>
                <a:spcPts val="0"/>
              </a:spcAft>
              <a:buClr>
                <a:schemeClr val="dk1"/>
              </a:buClr>
              <a:buSzPts val="1100"/>
              <a:buFont typeface="Arial"/>
              <a:buNone/>
            </a:pPr>
            <a:r>
              <a:rPr lang="en" sz="1100">
                <a:solidFill>
                  <a:schemeClr val="dk1"/>
                </a:solidFill>
              </a:rPr>
              <a:t>. . . purchased equipment that enabled you to receive new awards. Only equipment that was purchased explicitly as part of and in support of a contract can be counted.</a:t>
            </a:r>
            <a:endParaRPr sz="1100">
              <a:solidFill>
                <a:schemeClr val="dk1"/>
              </a:solidFill>
            </a:endParaRPr>
          </a:p>
          <a:p>
            <a:pPr indent="0" lvl="0" marL="0" rtl="0" algn="l">
              <a:spcBef>
                <a:spcPts val="1200"/>
              </a:spcBef>
              <a:spcAft>
                <a:spcPts val="0"/>
              </a:spcAft>
              <a:buClr>
                <a:schemeClr val="dk1"/>
              </a:buClr>
              <a:buSzPts val="1100"/>
              <a:buFont typeface="Arial"/>
              <a:buNone/>
            </a:pPr>
            <a:r>
              <a:rPr lang="en" sz="1100">
                <a:solidFill>
                  <a:schemeClr val="dk1"/>
                </a:solidFill>
              </a:rPr>
              <a:t>. . . required or not required cost share that the university or its affiliated foundation puts toward a project. This is considered internal funding whether it is via the university directly or one of its affiliates (e.g. a foundation).</a:t>
            </a:r>
            <a:endParaRPr sz="1100">
              <a:solidFill>
                <a:schemeClr val="dk1"/>
              </a:solidFill>
            </a:endParaRPr>
          </a:p>
          <a:p>
            <a:pPr indent="0" lvl="0" marL="0" rtl="0" algn="l">
              <a:spcBef>
                <a:spcPts val="1200"/>
              </a:spcBef>
              <a:spcAft>
                <a:spcPts val="0"/>
              </a:spcAft>
              <a:buClr>
                <a:schemeClr val="dk1"/>
              </a:buClr>
              <a:buSzPts val="1100"/>
              <a:buFont typeface="Arial"/>
              <a:buNone/>
            </a:pPr>
            <a:r>
              <a:rPr lang="en" sz="1100">
                <a:solidFill>
                  <a:schemeClr val="dk1"/>
                </a:solidFill>
              </a:rPr>
              <a:t>. . . in kind gifts. These are not expended funds.</a:t>
            </a:r>
            <a:endParaRPr sz="1100">
              <a:solidFill>
                <a:schemeClr val="dk1"/>
              </a:solidFill>
            </a:endParaRPr>
          </a:p>
          <a:p>
            <a:pPr indent="0" lvl="0" marL="0" rtl="0" algn="l">
              <a:spcBef>
                <a:spcPts val="1200"/>
              </a:spcBef>
              <a:spcAft>
                <a:spcPts val="1200"/>
              </a:spcAft>
              <a:buNone/>
            </a:pPr>
            <a:r>
              <a:rPr lang="en" sz="1100">
                <a:solidFill>
                  <a:schemeClr val="dk1"/>
                </a:solidFill>
              </a:rPr>
              <a:t>. . . waived indirect costs. These are not expended funds.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Research Expenditures (cont.)</a:t>
            </a:r>
            <a:endParaRPr/>
          </a:p>
        </p:txBody>
      </p:sp>
      <p:sp>
        <p:nvSpPr>
          <p:cNvPr id="125" name="Google Shape;125;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1200"/>
              </a:spcBef>
              <a:spcAft>
                <a:spcPts val="0"/>
              </a:spcAft>
              <a:buClr>
                <a:schemeClr val="dk1"/>
              </a:buClr>
              <a:buSzPct val="100000"/>
              <a:buFont typeface="Arial"/>
              <a:buNone/>
            </a:pPr>
            <a:r>
              <a:rPr b="1" lang="en" sz="1100" u="sng">
                <a:solidFill>
                  <a:schemeClr val="dk1"/>
                </a:solidFill>
              </a:rPr>
              <a:t>Do not Count….</a:t>
            </a:r>
            <a:endParaRPr b="1" sz="1100" u="sng">
              <a:solidFill>
                <a:schemeClr val="dk1"/>
              </a:solidFill>
            </a:endParaRPr>
          </a:p>
          <a:p>
            <a:pPr indent="0" lvl="0" marL="0" rtl="0" algn="l">
              <a:spcBef>
                <a:spcPts val="1200"/>
              </a:spcBef>
              <a:spcAft>
                <a:spcPts val="0"/>
              </a:spcAft>
              <a:buClr>
                <a:schemeClr val="dk1"/>
              </a:buClr>
              <a:buSzPct val="100000"/>
              <a:buFont typeface="Arial"/>
              <a:buNone/>
            </a:pPr>
            <a:r>
              <a:rPr lang="en" sz="1100">
                <a:solidFill>
                  <a:schemeClr val="dk1"/>
                </a:solidFill>
              </a:rPr>
              <a:t>. . . research expenditures that are subcontracted to a party outside of your engineering college. Only include the research done by direct personnel of your engineering college. In the case of joint appointments, research expenditures are pro-rated in proportion to the effort in the school of engineering.</a:t>
            </a:r>
            <a:endParaRPr sz="1100">
              <a:solidFill>
                <a:schemeClr val="dk1"/>
              </a:solidFill>
            </a:endParaRPr>
          </a:p>
          <a:p>
            <a:pPr indent="0" lvl="0" marL="0" rtl="0" algn="l">
              <a:spcBef>
                <a:spcPts val="1200"/>
              </a:spcBef>
              <a:spcAft>
                <a:spcPts val="0"/>
              </a:spcAft>
              <a:buClr>
                <a:schemeClr val="dk1"/>
              </a:buClr>
              <a:buSzPct val="100000"/>
              <a:buFont typeface="Arial"/>
              <a:buNone/>
            </a:pPr>
            <a:r>
              <a:rPr lang="en" sz="1100">
                <a:solidFill>
                  <a:schemeClr val="dk1"/>
                </a:solidFill>
              </a:rPr>
              <a:t>. . . discretionary spending that is appropriated from the dean‘s office. Discretionary spending is not considered to be externally-funded, regardless of the original source.</a:t>
            </a:r>
            <a:endParaRPr sz="1100">
              <a:solidFill>
                <a:schemeClr val="dk1"/>
              </a:solidFill>
            </a:endParaRPr>
          </a:p>
          <a:p>
            <a:pPr indent="0" lvl="0" marL="0" rtl="0" algn="l">
              <a:spcBef>
                <a:spcPts val="1200"/>
              </a:spcBef>
              <a:spcAft>
                <a:spcPts val="0"/>
              </a:spcAft>
              <a:buClr>
                <a:schemeClr val="dk1"/>
              </a:buClr>
              <a:buSzPct val="100000"/>
              <a:buFont typeface="Arial"/>
              <a:buNone/>
            </a:pPr>
            <a:r>
              <a:rPr lang="en" sz="1100">
                <a:solidFill>
                  <a:schemeClr val="dk1"/>
                </a:solidFill>
              </a:rPr>
              <a:t>. . . any research that is funded from an endowment or a general fund. These sources are considered to be internal and therefore, should not be included, regardless of the original source. This includes general state appropriations, a percentage of which is presumed to be for the support of research.</a:t>
            </a:r>
            <a:endParaRPr sz="1100">
              <a:solidFill>
                <a:schemeClr val="dk1"/>
              </a:solidFill>
            </a:endParaRPr>
          </a:p>
          <a:p>
            <a:pPr indent="0" lvl="0" marL="0" rtl="0" algn="l">
              <a:spcBef>
                <a:spcPts val="1200"/>
              </a:spcBef>
              <a:spcAft>
                <a:spcPts val="0"/>
              </a:spcAft>
              <a:buClr>
                <a:schemeClr val="dk1"/>
              </a:buClr>
              <a:buSzPct val="100000"/>
              <a:buFont typeface="Arial"/>
              <a:buNone/>
            </a:pPr>
            <a:r>
              <a:rPr lang="en" sz="1100">
                <a:solidFill>
                  <a:schemeClr val="dk1"/>
                </a:solidFill>
              </a:rPr>
              <a:t>. . . expenditures for marketing existing research results or either applying for or developing new research proposals. This is not considered to be research.</a:t>
            </a:r>
            <a:endParaRPr sz="1100">
              <a:solidFill>
                <a:schemeClr val="dk1"/>
              </a:solidFill>
            </a:endParaRPr>
          </a:p>
          <a:p>
            <a:pPr indent="0" lvl="0" marL="0" rtl="0" algn="l">
              <a:spcBef>
                <a:spcPts val="1200"/>
              </a:spcBef>
              <a:spcAft>
                <a:spcPts val="0"/>
              </a:spcAft>
              <a:buClr>
                <a:schemeClr val="dk1"/>
              </a:buClr>
              <a:buSzPct val="100000"/>
              <a:buFont typeface="Arial"/>
              <a:buNone/>
            </a:pPr>
            <a:r>
              <a:rPr lang="en" sz="1100" u="sng">
                <a:solidFill>
                  <a:schemeClr val="dk1"/>
                </a:solidFill>
              </a:rPr>
              <a:t>Do count</a:t>
            </a:r>
            <a:r>
              <a:rPr lang="en" sz="1100">
                <a:solidFill>
                  <a:schemeClr val="dk1"/>
                </a:solidFill>
              </a:rPr>
              <a:t> . . .</a:t>
            </a:r>
            <a:endParaRPr sz="1100">
              <a:solidFill>
                <a:schemeClr val="dk1"/>
              </a:solidFill>
            </a:endParaRPr>
          </a:p>
          <a:p>
            <a:pPr indent="0" lvl="0" marL="0" rtl="0" algn="l">
              <a:spcBef>
                <a:spcPts val="1200"/>
              </a:spcBef>
              <a:spcAft>
                <a:spcPts val="0"/>
              </a:spcAft>
              <a:buClr>
                <a:schemeClr val="dk1"/>
              </a:buClr>
              <a:buSzPct val="100000"/>
              <a:buFont typeface="Arial"/>
              <a:buNone/>
            </a:pPr>
            <a:r>
              <a:rPr lang="en" sz="1100">
                <a:solidFill>
                  <a:schemeClr val="dk1"/>
                </a:solidFill>
              </a:rPr>
              <a:t>. . . externally-funded expenditures associated both fundamental and applied research.</a:t>
            </a:r>
            <a:endParaRPr sz="1100">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Research Expenditures</a:t>
            </a:r>
            <a:endParaRPr/>
          </a:p>
        </p:txBody>
      </p:sp>
      <p:sp>
        <p:nvSpPr>
          <p:cNvPr id="131" name="Google Shape;131;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ECRs and Departments:</a:t>
            </a:r>
            <a:endParaRPr/>
          </a:p>
          <a:p>
            <a:pPr indent="0" lvl="0" marL="0" rtl="0" algn="l">
              <a:spcBef>
                <a:spcPts val="1200"/>
              </a:spcBef>
              <a:spcAft>
                <a:spcPts val="1200"/>
              </a:spcAft>
              <a:buNone/>
            </a:pPr>
            <a:r>
              <a:rPr lang="en"/>
              <a:t>You can report expenditures by ECR, but if you indicate those expenditures are located in a department, they will not be counted to your total expenditures for USNWR to avoid double counting (The assumption if you report expenditures in a department, you are reporting them also in your department totals).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Two Disciplines</a:t>
            </a:r>
            <a:endParaRPr/>
          </a:p>
        </p:txBody>
      </p:sp>
      <p:sp>
        <p:nvSpPr>
          <p:cNvPr id="137" name="Google Shape;137;p2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Department of Aerospace and Mechanical Engineering</a:t>
            </a:r>
            <a:endParaRPr/>
          </a:p>
          <a:p>
            <a:pPr indent="0" lvl="0" marL="0" rtl="0" algn="l">
              <a:spcBef>
                <a:spcPts val="1200"/>
              </a:spcBef>
              <a:spcAft>
                <a:spcPts val="0"/>
              </a:spcAft>
              <a:buNone/>
            </a:pPr>
            <a:r>
              <a:rPr lang="en"/>
              <a:t>Engineering with Specialization (B.Sc. in Engineering, but have specializations in CE etc.)</a:t>
            </a:r>
            <a:endParaRPr/>
          </a:p>
          <a:p>
            <a:pPr indent="0" lvl="0" marL="0" rtl="0" algn="l">
              <a:spcBef>
                <a:spcPts val="1200"/>
              </a:spcBef>
              <a:spcAft>
                <a:spcPts val="0"/>
              </a:spcAft>
              <a:buNone/>
            </a:pPr>
            <a:r>
              <a:rPr lang="en"/>
              <a:t>Two Options:</a:t>
            </a:r>
            <a:endParaRPr/>
          </a:p>
          <a:p>
            <a:pPr indent="-342900" lvl="0" marL="457200" rtl="0" algn="l">
              <a:spcBef>
                <a:spcPts val="1200"/>
              </a:spcBef>
              <a:spcAft>
                <a:spcPts val="0"/>
              </a:spcAft>
              <a:buSzPts val="1800"/>
              <a:buAutoNum type="arabicPeriod"/>
            </a:pPr>
            <a:r>
              <a:rPr lang="en"/>
              <a:t>Select a single discipline that is closest to the program/department </a:t>
            </a:r>
            <a:endParaRPr/>
          </a:p>
          <a:p>
            <a:pPr indent="-342900" lvl="0" marL="457200" rtl="0" algn="l">
              <a:spcBef>
                <a:spcPts val="0"/>
              </a:spcBef>
              <a:spcAft>
                <a:spcPts val="0"/>
              </a:spcAft>
              <a:buSzPts val="1800"/>
              <a:buAutoNum type="arabicPeriod"/>
            </a:pPr>
            <a:r>
              <a:rPr lang="en"/>
              <a:t>If you want to report a more detailed faculty, enrollment, etc. report the department or program as two different unit with different names  </a:t>
            </a:r>
            <a:endParaRPr/>
          </a:p>
          <a:p>
            <a:pPr indent="-317500" lvl="1" marL="914400" rtl="0" algn="l">
              <a:spcBef>
                <a:spcPts val="0"/>
              </a:spcBef>
              <a:spcAft>
                <a:spcPts val="0"/>
              </a:spcAft>
              <a:buSzPts val="1400"/>
              <a:buAutoNum type="alphaLcPeriod"/>
            </a:pPr>
            <a:r>
              <a:rPr lang="en"/>
              <a:t>Department of Aerospace &amp; </a:t>
            </a:r>
            <a:r>
              <a:rPr lang="en"/>
              <a:t>Mechanical</a:t>
            </a:r>
            <a:r>
              <a:rPr lang="en"/>
              <a:t> Eng. (Mechanical Eng.)</a:t>
            </a:r>
            <a:endParaRPr/>
          </a:p>
          <a:p>
            <a:pPr indent="-317500" lvl="1" marL="914400" rtl="0" algn="l">
              <a:spcBef>
                <a:spcPts val="0"/>
              </a:spcBef>
              <a:spcAft>
                <a:spcPts val="0"/>
              </a:spcAft>
              <a:buSzPts val="1400"/>
              <a:buAutoNum type="alphaLcPeriod"/>
            </a:pPr>
            <a:r>
              <a:rPr lang="en"/>
              <a:t>Department of Aerospace &amp; Mechanical Eng (Aerospace Eng).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Two Disciplines</a:t>
            </a:r>
            <a:endParaRPr/>
          </a:p>
        </p:txBody>
      </p:sp>
      <p:sp>
        <p:nvSpPr>
          <p:cNvPr id="143" name="Google Shape;143;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B.S. Engineering (Civil)</a:t>
            </a:r>
            <a:endParaRPr/>
          </a:p>
          <a:p>
            <a:pPr indent="0" lvl="0" marL="0" rtl="0" algn="l">
              <a:spcBef>
                <a:spcPts val="1200"/>
              </a:spcBef>
              <a:spcAft>
                <a:spcPts val="0"/>
              </a:spcAft>
              <a:buNone/>
            </a:pPr>
            <a:r>
              <a:rPr lang="en"/>
              <a:t>B.S. Engineering (</a:t>
            </a:r>
            <a:r>
              <a:rPr lang="en"/>
              <a:t>Mechanical</a:t>
            </a:r>
            <a:r>
              <a:rPr lang="en"/>
              <a:t>)</a:t>
            </a:r>
            <a:endParaRPr/>
          </a:p>
          <a:p>
            <a:pPr indent="0" lvl="0" marL="0" rtl="0" algn="l">
              <a:spcBef>
                <a:spcPts val="1200"/>
              </a:spcBef>
              <a:spcAft>
                <a:spcPts val="0"/>
              </a:spcAft>
              <a:buNone/>
            </a:pPr>
            <a:r>
              <a:rPr lang="en"/>
              <a:t>DO NOT USE DIFFERENT CONNECTORS E.g.</a:t>
            </a:r>
            <a:endParaRPr/>
          </a:p>
          <a:p>
            <a:pPr indent="-317500" lvl="1" marL="914400" rtl="0" algn="l">
              <a:spcBef>
                <a:spcPts val="1200"/>
              </a:spcBef>
              <a:spcAft>
                <a:spcPts val="0"/>
              </a:spcAft>
              <a:buClr>
                <a:srgbClr val="FF0000"/>
              </a:buClr>
              <a:buSzPts val="1400"/>
              <a:buAutoNum type="alphaLcPeriod"/>
            </a:pPr>
            <a:r>
              <a:rPr lang="en" strike="sngStrike">
                <a:solidFill>
                  <a:srgbClr val="FF0000"/>
                </a:solidFill>
              </a:rPr>
              <a:t>Department of Aerospace and Mechanical Eng. </a:t>
            </a:r>
            <a:endParaRPr strike="sngStrike">
              <a:solidFill>
                <a:srgbClr val="FF0000"/>
              </a:solidFill>
            </a:endParaRPr>
          </a:p>
          <a:p>
            <a:pPr indent="-317500" lvl="1" marL="914400" rtl="0" algn="l">
              <a:spcBef>
                <a:spcPts val="0"/>
              </a:spcBef>
              <a:spcAft>
                <a:spcPts val="0"/>
              </a:spcAft>
              <a:buClr>
                <a:srgbClr val="FF0000"/>
              </a:buClr>
              <a:buSzPts val="1400"/>
              <a:buAutoNum type="alphaLcPeriod"/>
            </a:pPr>
            <a:r>
              <a:rPr lang="en" strike="sngStrike">
                <a:solidFill>
                  <a:srgbClr val="FF0000"/>
                </a:solidFill>
              </a:rPr>
              <a:t>Department of Aerospace AND Mechanical Eng </a:t>
            </a:r>
            <a:endParaRPr strike="sngStrike">
              <a:solidFill>
                <a:srgbClr val="FF0000"/>
              </a:solidFill>
            </a:endParaRPr>
          </a:p>
          <a:p>
            <a:pPr indent="-317500" lvl="1" marL="914400" rtl="0" algn="l">
              <a:spcBef>
                <a:spcPts val="0"/>
              </a:spcBef>
              <a:spcAft>
                <a:spcPts val="0"/>
              </a:spcAft>
              <a:buClr>
                <a:srgbClr val="FF0000"/>
              </a:buClr>
              <a:buSzPts val="1400"/>
              <a:buAutoNum type="alphaLcPeriod"/>
            </a:pPr>
            <a:r>
              <a:rPr lang="en" strike="sngStrike">
                <a:solidFill>
                  <a:srgbClr val="FF0000"/>
                </a:solidFill>
              </a:rPr>
              <a:t>Department of Aerospace &amp; Mechanical Eng </a:t>
            </a:r>
            <a:endParaRPr/>
          </a:p>
          <a:p>
            <a:pPr indent="0" lvl="0" marL="0" rtl="0" algn="l">
              <a:spcBef>
                <a:spcPts val="1200"/>
              </a:spcBef>
              <a:spcAft>
                <a:spcPts val="1200"/>
              </a:spcAft>
              <a:buNone/>
            </a:pPr>
            <a:r>
              <a:rPr lang="en"/>
              <a:t>Our processing treats (a)-(c) as the same name.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Thank you!</a:t>
            </a:r>
            <a:endParaRPr/>
          </a:p>
        </p:txBody>
      </p:sp>
      <p:sp>
        <p:nvSpPr>
          <p:cNvPr id="149" name="Google Shape;149;p2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Questions can be directed to </a:t>
            </a:r>
            <a:r>
              <a:rPr lang="en" u="sng">
                <a:solidFill>
                  <a:schemeClr val="hlink"/>
                </a:solidFill>
                <a:hlinkClick r:id="rId3"/>
              </a:rPr>
              <a:t>data@asee.org</a:t>
            </a:r>
            <a:r>
              <a:rPr lang="en"/>
              <a:t> </a:t>
            </a:r>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Note</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I will post recording and materials from workshop on instructions page by COB tomorrow:</a:t>
            </a:r>
            <a:endParaRPr/>
          </a:p>
          <a:p>
            <a:pPr indent="0" lvl="0" marL="0" rtl="0" algn="l">
              <a:spcBef>
                <a:spcPts val="1200"/>
              </a:spcBef>
              <a:spcAft>
                <a:spcPts val="0"/>
              </a:spcAft>
              <a:buNone/>
            </a:pPr>
            <a:r>
              <a:rPr lang="en" u="sng">
                <a:solidFill>
                  <a:schemeClr val="hlink"/>
                </a:solidFill>
                <a:hlinkClick r:id="rId3"/>
              </a:rPr>
              <a:t>https://ira.asee.org/profiles-of-engineering-and-engineering-technology-instructions/</a:t>
            </a:r>
            <a:r>
              <a:rPr lang="en"/>
              <a:t> </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Agenda</a:t>
            </a:r>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Registration</a:t>
            </a:r>
            <a:endParaRPr/>
          </a:p>
          <a:p>
            <a:pPr indent="0" lvl="0" marL="0" rtl="0" algn="l">
              <a:spcBef>
                <a:spcPts val="1200"/>
              </a:spcBef>
              <a:spcAft>
                <a:spcPts val="0"/>
              </a:spcAft>
              <a:buNone/>
            </a:pPr>
            <a:r>
              <a:rPr lang="en"/>
              <a:t>Structure of the Survey</a:t>
            </a:r>
            <a:endParaRPr/>
          </a:p>
          <a:p>
            <a:pPr indent="0" lvl="0" marL="0" rtl="0" algn="l">
              <a:spcBef>
                <a:spcPts val="1200"/>
              </a:spcBef>
              <a:spcAft>
                <a:spcPts val="0"/>
              </a:spcAft>
              <a:buNone/>
            </a:pPr>
            <a:r>
              <a:rPr lang="en"/>
              <a:t>Timeline</a:t>
            </a:r>
            <a:endParaRPr/>
          </a:p>
          <a:p>
            <a:pPr indent="0" lvl="0" marL="0" rtl="0" algn="l">
              <a:spcBef>
                <a:spcPts val="1200"/>
              </a:spcBef>
              <a:spcAft>
                <a:spcPts val="0"/>
              </a:spcAft>
              <a:buNone/>
            </a:pPr>
            <a:r>
              <a:rPr lang="en"/>
              <a:t>Where on Campus to Find Information</a:t>
            </a:r>
            <a:endParaRPr/>
          </a:p>
          <a:p>
            <a:pPr indent="0" lvl="0" marL="0" rtl="0" algn="l">
              <a:spcBef>
                <a:spcPts val="1200"/>
              </a:spcBef>
              <a:spcAft>
                <a:spcPts val="0"/>
              </a:spcAft>
              <a:buNone/>
            </a:pPr>
            <a:r>
              <a:rPr lang="en"/>
              <a:t>Some </a:t>
            </a:r>
            <a:r>
              <a:rPr lang="en"/>
              <a:t>common</a:t>
            </a:r>
            <a:r>
              <a:rPr lang="en"/>
              <a:t> issues</a:t>
            </a:r>
            <a:endParaRPr/>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Registration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Registration</a:t>
            </a:r>
            <a:endParaRPr/>
          </a:p>
        </p:txBody>
      </p:sp>
      <p:sp>
        <p:nvSpPr>
          <p:cNvPr id="78" name="Google Shape;78;p17"/>
          <p:cNvSpPr txBox="1"/>
          <p:nvPr>
            <p:ph idx="1" type="body"/>
          </p:nvPr>
        </p:nvSpPr>
        <p:spPr>
          <a:xfrm>
            <a:off x="311700" y="1152475"/>
            <a:ext cx="8520600" cy="1727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Before you begin– you’ll need to know the billing information for your participation fee, is your institution an ASEE member, the highest degree you award and are you reporting for two colleges (Engineering &amp; Engineering Tech) or just one unit.</a:t>
            </a:r>
            <a:endParaRPr/>
          </a:p>
          <a:p>
            <a:pPr indent="0" lvl="0" marL="0" rtl="0" algn="l">
              <a:spcBef>
                <a:spcPts val="1200"/>
              </a:spcBef>
              <a:spcAft>
                <a:spcPts val="1200"/>
              </a:spcAft>
              <a:buNone/>
            </a:pPr>
            <a:r>
              <a:t/>
            </a:r>
            <a:endParaRPr/>
          </a:p>
        </p:txBody>
      </p:sp>
      <p:pic>
        <p:nvPicPr>
          <p:cNvPr id="79" name="Google Shape;79;p17"/>
          <p:cNvPicPr preferRelativeResize="0"/>
          <p:nvPr/>
        </p:nvPicPr>
        <p:blipFill>
          <a:blip r:embed="rId3">
            <a:alphaModFix/>
          </a:blip>
          <a:stretch>
            <a:fillRect/>
          </a:stretch>
        </p:blipFill>
        <p:spPr>
          <a:xfrm>
            <a:off x="1680352" y="2571750"/>
            <a:ext cx="6884221" cy="24193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Structure of the Survey</a:t>
            </a:r>
            <a:endParaRPr/>
          </a:p>
        </p:txBody>
      </p:sp>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7500" lnSpcReduction="20000"/>
          </a:bodyPr>
          <a:lstStyle/>
          <a:p>
            <a:pPr indent="0" lvl="0" marL="0" rtl="0" algn="l">
              <a:spcBef>
                <a:spcPts val="0"/>
              </a:spcBef>
              <a:spcAft>
                <a:spcPts val="0"/>
              </a:spcAft>
              <a:buNone/>
            </a:pPr>
            <a:r>
              <a:rPr lang="en"/>
              <a:t>Departments</a:t>
            </a:r>
            <a:endParaRPr/>
          </a:p>
          <a:p>
            <a:pPr indent="-317182" lvl="0" marL="457200" rtl="0" algn="l">
              <a:spcBef>
                <a:spcPts val="1200"/>
              </a:spcBef>
              <a:spcAft>
                <a:spcPts val="0"/>
              </a:spcAft>
              <a:buSzPct val="100000"/>
              <a:buChar char="●"/>
            </a:pPr>
            <a:r>
              <a:rPr lang="en"/>
              <a:t>Faculty (Tenured/Tenure-Track)</a:t>
            </a:r>
            <a:endParaRPr/>
          </a:p>
          <a:p>
            <a:pPr indent="-317182" lvl="0" marL="457200" rtl="0" algn="l">
              <a:spcBef>
                <a:spcPts val="0"/>
              </a:spcBef>
              <a:spcAft>
                <a:spcPts val="0"/>
              </a:spcAft>
              <a:buSzPct val="100000"/>
              <a:buChar char="●"/>
            </a:pPr>
            <a:r>
              <a:rPr lang="en"/>
              <a:t>Teaching Research Personnel</a:t>
            </a:r>
            <a:endParaRPr/>
          </a:p>
          <a:p>
            <a:pPr indent="-317182" lvl="0" marL="457200" rtl="0" algn="l">
              <a:spcBef>
                <a:spcPts val="0"/>
              </a:spcBef>
              <a:spcAft>
                <a:spcPts val="0"/>
              </a:spcAft>
              <a:buSzPct val="100000"/>
              <a:buChar char="●"/>
            </a:pPr>
            <a:r>
              <a:rPr lang="en"/>
              <a:t>Stipends</a:t>
            </a:r>
            <a:endParaRPr/>
          </a:p>
          <a:p>
            <a:pPr indent="-317182" lvl="0" marL="457200" rtl="0" algn="l">
              <a:spcBef>
                <a:spcPts val="0"/>
              </a:spcBef>
              <a:spcAft>
                <a:spcPts val="0"/>
              </a:spcAft>
              <a:buSzPct val="100000"/>
              <a:buChar char="●"/>
            </a:pPr>
            <a:r>
              <a:rPr lang="en"/>
              <a:t>Research Expenditures</a:t>
            </a:r>
            <a:endParaRPr/>
          </a:p>
          <a:p>
            <a:pPr indent="0" lvl="0" marL="0" rtl="0" algn="l">
              <a:spcBef>
                <a:spcPts val="1200"/>
              </a:spcBef>
              <a:spcAft>
                <a:spcPts val="0"/>
              </a:spcAft>
              <a:buNone/>
            </a:pPr>
            <a:r>
              <a:rPr lang="en"/>
              <a:t>Degree Programs</a:t>
            </a:r>
            <a:endParaRPr/>
          </a:p>
          <a:p>
            <a:pPr indent="-317182" lvl="0" marL="457200" rtl="0" algn="l">
              <a:spcBef>
                <a:spcPts val="1200"/>
              </a:spcBef>
              <a:spcAft>
                <a:spcPts val="0"/>
              </a:spcAft>
              <a:buSzPct val="100000"/>
              <a:buChar char="●"/>
            </a:pPr>
            <a:r>
              <a:rPr lang="en"/>
              <a:t>Enrollment</a:t>
            </a:r>
            <a:endParaRPr/>
          </a:p>
          <a:p>
            <a:pPr indent="-317182" lvl="0" marL="457200" rtl="0" algn="l">
              <a:spcBef>
                <a:spcPts val="0"/>
              </a:spcBef>
              <a:spcAft>
                <a:spcPts val="0"/>
              </a:spcAft>
              <a:buSzPct val="100000"/>
              <a:buChar char="●"/>
            </a:pPr>
            <a:r>
              <a:rPr lang="en"/>
              <a:t>Degrees Awarded</a:t>
            </a:r>
            <a:endParaRPr/>
          </a:p>
          <a:p>
            <a:pPr indent="-317182" lvl="0" marL="457200" rtl="0" algn="l">
              <a:spcBef>
                <a:spcPts val="0"/>
              </a:spcBef>
              <a:spcAft>
                <a:spcPts val="0"/>
              </a:spcAft>
              <a:buSzPct val="100000"/>
              <a:buChar char="●"/>
            </a:pPr>
            <a:r>
              <a:rPr lang="en"/>
              <a:t>Degree Characteristics</a:t>
            </a:r>
            <a:endParaRPr/>
          </a:p>
          <a:p>
            <a:pPr indent="0" lvl="0" marL="0" rtl="0" algn="l">
              <a:spcBef>
                <a:spcPts val="1200"/>
              </a:spcBef>
              <a:spcAft>
                <a:spcPts val="0"/>
              </a:spcAft>
              <a:buNone/>
            </a:pPr>
            <a:r>
              <a:rPr lang="en"/>
              <a:t>Engineering Research Centers</a:t>
            </a:r>
            <a:endParaRPr/>
          </a:p>
          <a:p>
            <a:pPr indent="-317182" lvl="0" marL="457200" rtl="0" algn="l">
              <a:spcBef>
                <a:spcPts val="1200"/>
              </a:spcBef>
              <a:spcAft>
                <a:spcPts val="0"/>
              </a:spcAft>
              <a:buSzPct val="100000"/>
              <a:buChar char="●"/>
            </a:pPr>
            <a:r>
              <a:rPr lang="en"/>
              <a:t>Stipends</a:t>
            </a:r>
            <a:endParaRPr/>
          </a:p>
          <a:p>
            <a:pPr indent="-317182" lvl="0" marL="457200" rtl="0" algn="l">
              <a:spcBef>
                <a:spcPts val="0"/>
              </a:spcBef>
              <a:spcAft>
                <a:spcPts val="0"/>
              </a:spcAft>
              <a:buSzPct val="100000"/>
              <a:buChar char="●"/>
            </a:pPr>
            <a:r>
              <a:rPr lang="en"/>
              <a:t>Research Expenditures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Reporting Period</a:t>
            </a:r>
            <a:endParaRPr/>
          </a:p>
        </p:txBody>
      </p:sp>
      <p:sp>
        <p:nvSpPr>
          <p:cNvPr id="91" name="Google Shape;91;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298450" lvl="0" marL="457200" rtl="0" algn="l">
              <a:spcBef>
                <a:spcPts val="0"/>
              </a:spcBef>
              <a:spcAft>
                <a:spcPts val="0"/>
              </a:spcAft>
              <a:buClr>
                <a:schemeClr val="dk1"/>
              </a:buClr>
              <a:buSzPts val="1100"/>
              <a:buChar char="●"/>
            </a:pPr>
            <a:r>
              <a:rPr lang="en" sz="1100">
                <a:solidFill>
                  <a:schemeClr val="dk1"/>
                </a:solidFill>
              </a:rPr>
              <a:t>Fall 2025: institution enrollments, engineering college enrollments, engineering technology college enrollments, faculty head counts, admission requirements and recommendations, and personnel information. If you need an as-of date for the data pull, please </a:t>
            </a:r>
            <a:r>
              <a:rPr b="1" lang="en" sz="1100">
                <a:solidFill>
                  <a:schemeClr val="dk1"/>
                </a:solidFill>
              </a:rPr>
              <a:t>use November 1, 2025 (IPEDS) or your institution’s census date for courses.</a:t>
            </a: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July 1, 2024–June 30, 2025: Degrees awarded</a:t>
            </a:r>
            <a:endParaRPr sz="1100">
              <a:solidFill>
                <a:schemeClr val="dk1"/>
              </a:solidFill>
            </a:endParaRPr>
          </a:p>
          <a:p>
            <a:pPr indent="-298450" lvl="0" marL="457200" rtl="0" algn="l">
              <a:spcBef>
                <a:spcPts val="0"/>
              </a:spcBef>
              <a:spcAft>
                <a:spcPts val="0"/>
              </a:spcAft>
              <a:buSzPts val="1100"/>
              <a:buChar char="●"/>
            </a:pPr>
            <a:r>
              <a:rPr lang="en" sz="1100">
                <a:solidFill>
                  <a:schemeClr val="dk1"/>
                </a:solidFill>
              </a:rPr>
              <a:t>Please report research expenditures based on your most recently completed fiscal year ending in 2025. Instructions and FAQ here:</a:t>
            </a:r>
            <a:r>
              <a:rPr lang="en" sz="1100">
                <a:solidFill>
                  <a:schemeClr val="dk1"/>
                </a:solidFill>
                <a:uFill>
                  <a:noFill/>
                </a:uFill>
                <a:hlinkClick r:id="rId3">
                  <a:extLst>
                    <a:ext uri="{A12FA001-AC4F-418D-AE19-62706E023703}">
                      <ahyp:hlinkClr val="tx"/>
                    </a:ext>
                  </a:extLst>
                </a:hlinkClick>
              </a:rPr>
              <a:t> </a:t>
            </a:r>
            <a:r>
              <a:rPr lang="en" sz="1100" u="sng">
                <a:solidFill>
                  <a:schemeClr val="hlink"/>
                </a:solidFill>
                <a:hlinkClick r:id="rId4"/>
              </a:rPr>
              <a:t>https://ira.asee.org/profiles-of-engineering-and-engineering-technology-instructions/research%20expenditures/</a:t>
            </a: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Please report student expenses for the 9-month academic year beginning in Fall 2025.</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0"/>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a:t>Go to Spreadsheet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Timeline</a:t>
            </a:r>
            <a:endParaRPr/>
          </a:p>
        </p:txBody>
      </p:sp>
      <p:sp>
        <p:nvSpPr>
          <p:cNvPr id="102" name="Google Shape;102;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7500" lnSpcReduction="10000"/>
          </a:bodyPr>
          <a:lstStyle/>
          <a:p>
            <a:pPr indent="0" lvl="0" marL="0" rtl="0" algn="l">
              <a:spcBef>
                <a:spcPts val="0"/>
              </a:spcBef>
              <a:spcAft>
                <a:spcPts val="0"/>
              </a:spcAft>
              <a:buNone/>
            </a:pPr>
            <a:r>
              <a:rPr lang="en"/>
              <a:t>Full Instructions: </a:t>
            </a:r>
            <a:r>
              <a:rPr lang="en" u="sng">
                <a:solidFill>
                  <a:schemeClr val="hlink"/>
                </a:solidFill>
                <a:hlinkClick r:id="rId3"/>
              </a:rPr>
              <a:t>https://ira.asee.org/profiles-of-engineering-and-engineering-technology-instructions/</a:t>
            </a:r>
            <a:r>
              <a:rPr lang="en"/>
              <a:t> </a:t>
            </a:r>
            <a:endParaRPr/>
          </a:p>
          <a:p>
            <a:pPr indent="-282733" lvl="0" marL="457200" rtl="0" algn="l">
              <a:spcBef>
                <a:spcPts val="1200"/>
              </a:spcBef>
              <a:spcAft>
                <a:spcPts val="0"/>
              </a:spcAft>
              <a:buClr>
                <a:schemeClr val="dk1"/>
              </a:buClr>
              <a:buSzPct val="100000"/>
              <a:buAutoNum type="arabicPeriod"/>
            </a:pPr>
            <a:r>
              <a:rPr b="1" lang="en" sz="1100">
                <a:solidFill>
                  <a:schemeClr val="dk1"/>
                </a:solidFill>
              </a:rPr>
              <a:t>Survey Opens: September 18</a:t>
            </a:r>
            <a:r>
              <a:rPr lang="en" sz="1100">
                <a:solidFill>
                  <a:schemeClr val="dk1"/>
                </a:solidFill>
              </a:rPr>
              <a:t>. Institutions can register and begin filling out the survey. If you have participated last year, your data has been imported and used in the spreadsheet as well.</a:t>
            </a:r>
            <a:endParaRPr sz="1100">
              <a:solidFill>
                <a:schemeClr val="dk1"/>
              </a:solidFill>
            </a:endParaRPr>
          </a:p>
          <a:p>
            <a:pPr indent="-282733" lvl="0" marL="457200" rtl="0" algn="l">
              <a:spcBef>
                <a:spcPts val="0"/>
              </a:spcBef>
              <a:spcAft>
                <a:spcPts val="0"/>
              </a:spcAft>
              <a:buClr>
                <a:schemeClr val="dk1"/>
              </a:buClr>
              <a:buSzPct val="100000"/>
              <a:buAutoNum type="arabicPeriod"/>
            </a:pPr>
            <a:r>
              <a:rPr b="1" lang="en" sz="1100">
                <a:solidFill>
                  <a:schemeClr val="dk1"/>
                </a:solidFill>
              </a:rPr>
              <a:t>Spreadsheet/Flatfile Submission November 1</a:t>
            </a:r>
            <a:r>
              <a:rPr lang="en" sz="1100">
                <a:solidFill>
                  <a:schemeClr val="dk1"/>
                </a:solidFill>
              </a:rPr>
              <a:t>. Beginning on this day, we will update the preview reports with spreadsheet data each week so institutions can have a final pdf of their data, as well as something to check before final submission. We will place the upload links here [COMING SOON!]</a:t>
            </a:r>
            <a:endParaRPr sz="1100">
              <a:solidFill>
                <a:schemeClr val="dk1"/>
              </a:solidFill>
            </a:endParaRPr>
          </a:p>
          <a:p>
            <a:pPr indent="-282733" lvl="0" marL="457200" rtl="0" algn="l">
              <a:spcBef>
                <a:spcPts val="0"/>
              </a:spcBef>
              <a:spcAft>
                <a:spcPts val="0"/>
              </a:spcAft>
              <a:buClr>
                <a:schemeClr val="dk1"/>
              </a:buClr>
              <a:buSzPct val="100000"/>
              <a:buAutoNum type="arabicPeriod"/>
            </a:pPr>
            <a:r>
              <a:rPr b="1" lang="en" sz="1100">
                <a:solidFill>
                  <a:schemeClr val="dk1"/>
                </a:solidFill>
              </a:rPr>
              <a:t>Data Preview reports available:</a:t>
            </a:r>
            <a:r>
              <a:rPr lang="en" sz="1100">
                <a:solidFill>
                  <a:schemeClr val="dk1"/>
                </a:solidFill>
              </a:rPr>
              <a:t> </a:t>
            </a:r>
            <a:r>
              <a:rPr b="1" lang="en" sz="1100">
                <a:solidFill>
                  <a:schemeClr val="dk1"/>
                </a:solidFill>
              </a:rPr>
              <a:t>December 15</a:t>
            </a:r>
            <a:endParaRPr b="1" sz="1100">
              <a:solidFill>
                <a:schemeClr val="dk1"/>
              </a:solidFill>
            </a:endParaRPr>
          </a:p>
          <a:p>
            <a:pPr indent="-282733" lvl="0" marL="457200" rtl="0" algn="l">
              <a:spcBef>
                <a:spcPts val="0"/>
              </a:spcBef>
              <a:spcAft>
                <a:spcPts val="0"/>
              </a:spcAft>
              <a:buClr>
                <a:schemeClr val="dk1"/>
              </a:buClr>
              <a:buSzPct val="100000"/>
              <a:buAutoNum type="arabicPeriod"/>
            </a:pPr>
            <a:r>
              <a:rPr b="1" lang="en" sz="1100">
                <a:solidFill>
                  <a:schemeClr val="dk1"/>
                </a:solidFill>
              </a:rPr>
              <a:t>Research Expenditures</a:t>
            </a:r>
            <a:r>
              <a:rPr lang="en" sz="1100">
                <a:solidFill>
                  <a:schemeClr val="dk1"/>
                </a:solidFill>
              </a:rPr>
              <a:t>: For Institutions which plan on submitting data to US News for their ranking of engineering doctoral programs, we will begin to compare results submitted to ASEE with those submitted to US News prior to the close of the survey on January 15, 2026. Institutions can update their data before January 31, 2026.</a:t>
            </a:r>
            <a:endParaRPr sz="1100">
              <a:solidFill>
                <a:schemeClr val="dk1"/>
              </a:solidFill>
            </a:endParaRPr>
          </a:p>
          <a:p>
            <a:pPr indent="-282733" lvl="0" marL="457200" rtl="0" algn="l">
              <a:spcBef>
                <a:spcPts val="0"/>
              </a:spcBef>
              <a:spcAft>
                <a:spcPts val="0"/>
              </a:spcAft>
              <a:buClr>
                <a:schemeClr val="dk1"/>
              </a:buClr>
              <a:buSzPct val="100000"/>
              <a:buAutoNum type="arabicPeriod"/>
            </a:pPr>
            <a:r>
              <a:rPr b="1" lang="en" sz="1100">
                <a:solidFill>
                  <a:schemeClr val="dk1"/>
                </a:solidFill>
              </a:rPr>
              <a:t>Survey Close: January 31, 2026</a:t>
            </a:r>
            <a:endParaRPr b="1" sz="1100">
              <a:solidFill>
                <a:schemeClr val="dk1"/>
              </a:solidFill>
            </a:endParaRPr>
          </a:p>
          <a:p>
            <a:pPr indent="-282733" lvl="0" marL="457200" rtl="0" algn="l">
              <a:spcBef>
                <a:spcPts val="0"/>
              </a:spcBef>
              <a:spcAft>
                <a:spcPts val="0"/>
              </a:spcAft>
              <a:buClr>
                <a:schemeClr val="dk1"/>
              </a:buClr>
              <a:buSzPct val="100000"/>
              <a:buAutoNum type="arabicPeriod"/>
            </a:pPr>
            <a:r>
              <a:rPr b="1" lang="en" sz="1100">
                <a:solidFill>
                  <a:schemeClr val="dk1"/>
                </a:solidFill>
              </a:rPr>
              <a:t>Validation Period: February 1 to March 15</a:t>
            </a:r>
            <a:r>
              <a:rPr lang="en" sz="1100">
                <a:solidFill>
                  <a:schemeClr val="dk1"/>
                </a:solidFill>
              </a:rPr>
              <a:t>. Institutions will be contacted to respond any questions ASEE IR&amp;A staff have.</a:t>
            </a:r>
            <a:endParaRPr sz="1100">
              <a:solidFill>
                <a:schemeClr val="dk1"/>
              </a:solidFill>
            </a:endParaRPr>
          </a:p>
          <a:p>
            <a:pPr indent="-282733" lvl="0" marL="457200" rtl="0" algn="l">
              <a:spcBef>
                <a:spcPts val="0"/>
              </a:spcBef>
              <a:spcAft>
                <a:spcPts val="0"/>
              </a:spcAft>
              <a:buClr>
                <a:schemeClr val="dk1"/>
              </a:buClr>
              <a:buSzPct val="100000"/>
              <a:buAutoNum type="arabicPeriod"/>
            </a:pPr>
            <a:r>
              <a:rPr b="1" lang="en" sz="1100" u="sng">
                <a:solidFill>
                  <a:schemeClr val="dk1"/>
                </a:solidFill>
              </a:rPr>
              <a:t>Preliminary Release Data in the EDMS: March 15</a:t>
            </a:r>
            <a:r>
              <a:rPr lang="en" sz="1100">
                <a:solidFill>
                  <a:schemeClr val="dk1"/>
                </a:solidFill>
              </a:rPr>
              <a:t>. The EDMS will show 2025 data. Institutions will be able to update, as needed, until</a:t>
            </a:r>
            <a:r>
              <a:rPr b="1" lang="en" sz="1100">
                <a:solidFill>
                  <a:schemeClr val="dk1"/>
                </a:solidFill>
              </a:rPr>
              <a:t> July 15, 2026</a:t>
            </a:r>
            <a:r>
              <a:rPr lang="en" sz="1100">
                <a:solidFill>
                  <a:schemeClr val="dk1"/>
                </a:solidFill>
              </a:rPr>
              <a:t>. Data corrected after this date </a:t>
            </a:r>
            <a:r>
              <a:rPr b="1" lang="en" sz="1100">
                <a:solidFill>
                  <a:schemeClr val="dk1"/>
                </a:solidFill>
              </a:rPr>
              <a:t>will not be </a:t>
            </a:r>
            <a:r>
              <a:rPr lang="en" sz="1100">
                <a:solidFill>
                  <a:schemeClr val="dk1"/>
                </a:solidFill>
              </a:rPr>
              <a:t>reflected in the Profiles Publication. Data corrections for Profiles 2025 submitted after this data will be reflected in the EDMS (with a note on the change in the data log).</a:t>
            </a:r>
            <a:endParaRPr sz="1100">
              <a:solidFill>
                <a:schemeClr val="dk1"/>
              </a:solidFill>
            </a:endParaRPr>
          </a:p>
          <a:p>
            <a:pPr indent="-282733" lvl="0" marL="457200" rtl="0" algn="l">
              <a:spcBef>
                <a:spcPts val="0"/>
              </a:spcBef>
              <a:spcAft>
                <a:spcPts val="0"/>
              </a:spcAft>
              <a:buClr>
                <a:schemeClr val="dk1"/>
              </a:buClr>
              <a:buSzPct val="100000"/>
              <a:buAutoNum type="arabicPeriod"/>
            </a:pPr>
            <a:r>
              <a:rPr b="1" lang="en" sz="1100">
                <a:solidFill>
                  <a:schemeClr val="dk1"/>
                </a:solidFill>
              </a:rPr>
              <a:t>Final 2025 Data</a:t>
            </a:r>
            <a:r>
              <a:rPr lang="en" sz="1100">
                <a:solidFill>
                  <a:schemeClr val="dk1"/>
                </a:solidFill>
              </a:rPr>
              <a:t>: </a:t>
            </a:r>
            <a:r>
              <a:rPr b="1" lang="en" sz="1100">
                <a:solidFill>
                  <a:schemeClr val="dk1"/>
                </a:solidFill>
              </a:rPr>
              <a:t>August 15, 2026</a:t>
            </a:r>
            <a:r>
              <a:rPr lang="en" sz="1100">
                <a:solidFill>
                  <a:schemeClr val="dk1"/>
                </a:solidFill>
              </a:rPr>
              <a:t>. All data will be available in the EDMS by this for Profiles 2025 including federal data on ABET accredited non-participating institutions for degrees awarded.</a:t>
            </a:r>
            <a:endParaRPr sz="1100">
              <a:solidFill>
                <a:schemeClr val="dk1"/>
              </a:solidFill>
            </a:endParaRPr>
          </a:p>
          <a:p>
            <a:pPr indent="-282733" lvl="0" marL="457200" rtl="0" algn="l">
              <a:spcBef>
                <a:spcPts val="0"/>
              </a:spcBef>
              <a:spcAft>
                <a:spcPts val="0"/>
              </a:spcAft>
              <a:buClr>
                <a:schemeClr val="dk1"/>
              </a:buClr>
              <a:buSzPct val="100000"/>
              <a:buAutoNum type="arabicPeriod"/>
            </a:pPr>
            <a:r>
              <a:rPr b="1" lang="en" sz="1100">
                <a:solidFill>
                  <a:schemeClr val="dk1"/>
                </a:solidFill>
              </a:rPr>
              <a:t>Engineering and Engineering by the Numbers published: </a:t>
            </a:r>
            <a:r>
              <a:rPr lang="en" sz="1100">
                <a:solidFill>
                  <a:schemeClr val="dk1"/>
                </a:solidFill>
              </a:rPr>
              <a:t>September 2026.</a:t>
            </a:r>
            <a:endParaRPr sz="1100">
              <a:solidFill>
                <a:schemeClr val="dk1"/>
              </a:solidFill>
            </a:endParaRPr>
          </a:p>
          <a:p>
            <a:pPr indent="-282733" lvl="0" marL="457200" rtl="0" algn="l">
              <a:spcBef>
                <a:spcPts val="0"/>
              </a:spcBef>
              <a:spcAft>
                <a:spcPts val="0"/>
              </a:spcAft>
              <a:buClr>
                <a:schemeClr val="dk1"/>
              </a:buClr>
              <a:buSzPct val="100000"/>
              <a:buAutoNum type="arabicPeriod"/>
            </a:pPr>
            <a:r>
              <a:rPr b="1" lang="en" sz="1100">
                <a:solidFill>
                  <a:schemeClr val="dk1"/>
                </a:solidFill>
              </a:rPr>
              <a:t>Profiles Publication available to participating Institution: </a:t>
            </a:r>
            <a:r>
              <a:rPr lang="en" sz="1100">
                <a:solidFill>
                  <a:schemeClr val="dk1"/>
                </a:solidFill>
              </a:rPr>
              <a:t>late September 2026</a:t>
            </a:r>
            <a:r>
              <a:rPr b="1" lang="en" sz="1100">
                <a:solidFill>
                  <a:schemeClr val="dk1"/>
                </a:solidFill>
              </a:rPr>
              <a:t>.</a:t>
            </a:r>
            <a:endParaRPr b="1" sz="1100">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